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0" r:id="rId1"/>
  </p:sldMasterIdLst>
  <p:notesMasterIdLst>
    <p:notesMasterId r:id="rId12"/>
  </p:notesMasterIdLst>
  <p:sldIdLst>
    <p:sldId id="256" r:id="rId2"/>
    <p:sldId id="267" r:id="rId3"/>
    <p:sldId id="257" r:id="rId4"/>
    <p:sldId id="258" r:id="rId5"/>
    <p:sldId id="260" r:id="rId6"/>
    <p:sldId id="261" r:id="rId7"/>
    <p:sldId id="266"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18EB3-373E-42AB-A7B1-F1918EB6EE84}" type="datetimeFigureOut">
              <a:rPr lang="en-GB" smtClean="0"/>
              <a:t>29/04/2024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D685A-F155-46F5-9147-90FC2BABE933}" type="slidenum">
              <a:rPr lang="en-GB" smtClean="0"/>
              <a:t>‹#›</a:t>
            </a:fld>
            <a:endParaRPr lang="en-GB"/>
          </a:p>
        </p:txBody>
      </p:sp>
    </p:spTree>
    <p:extLst>
      <p:ext uri="{BB962C8B-B14F-4D97-AF65-F5344CB8AC3E}">
        <p14:creationId xmlns:p14="http://schemas.microsoft.com/office/powerpoint/2010/main" val="197374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play the video</a:t>
            </a:r>
          </a:p>
        </p:txBody>
      </p:sp>
      <p:sp>
        <p:nvSpPr>
          <p:cNvPr id="4" name="Slide Number Placeholder 3"/>
          <p:cNvSpPr>
            <a:spLocks noGrp="1"/>
          </p:cNvSpPr>
          <p:nvPr>
            <p:ph type="sldNum" sz="quarter" idx="5"/>
          </p:nvPr>
        </p:nvSpPr>
        <p:spPr/>
        <p:txBody>
          <a:bodyPr/>
          <a:lstStyle/>
          <a:p>
            <a:fld id="{18AD685A-F155-46F5-9147-90FC2BABE933}" type="slidenum">
              <a:rPr lang="en-GB" smtClean="0"/>
              <a:t>2</a:t>
            </a:fld>
            <a:endParaRPr lang="en-GB"/>
          </a:p>
        </p:txBody>
      </p:sp>
    </p:spTree>
    <p:extLst>
      <p:ext uri="{BB962C8B-B14F-4D97-AF65-F5344CB8AC3E}">
        <p14:creationId xmlns:p14="http://schemas.microsoft.com/office/powerpoint/2010/main" val="2326590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1301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898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43998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0646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9650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9289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842164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566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374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238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75663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443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41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52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139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577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26455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xLDe6JDlcjU&amp;t=304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9808-61E7-427F-AE1C-0A81ED9B54AA}"/>
              </a:ext>
            </a:extLst>
          </p:cNvPr>
          <p:cNvSpPr>
            <a:spLocks noGrp="1"/>
          </p:cNvSpPr>
          <p:nvPr>
            <p:ph type="ctrTitle"/>
          </p:nvPr>
        </p:nvSpPr>
        <p:spPr/>
        <p:txBody>
          <a:bodyPr/>
          <a:lstStyle/>
          <a:p>
            <a:r>
              <a:rPr lang="en-GB" dirty="0"/>
              <a:t>Exams 2024</a:t>
            </a:r>
          </a:p>
        </p:txBody>
      </p:sp>
      <p:sp>
        <p:nvSpPr>
          <p:cNvPr id="3" name="Subtitle 2">
            <a:extLst>
              <a:ext uri="{FF2B5EF4-FFF2-40B4-BE49-F238E27FC236}">
                <a16:creationId xmlns:a16="http://schemas.microsoft.com/office/drawing/2014/main" id="{785C6F1C-3DE5-4182-BA92-BCDDD966BF7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851897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D29B-B931-4AA0-B019-50CD7800BAD0}"/>
              </a:ext>
            </a:extLst>
          </p:cNvPr>
          <p:cNvSpPr>
            <a:spLocks noGrp="1"/>
          </p:cNvSpPr>
          <p:nvPr>
            <p:ph type="title"/>
          </p:nvPr>
        </p:nvSpPr>
        <p:spPr/>
        <p:txBody>
          <a:bodyPr/>
          <a:lstStyle/>
          <a:p>
            <a:r>
              <a:rPr lang="en-GB" dirty="0"/>
              <a:t>Frequently Asked Questions</a:t>
            </a:r>
          </a:p>
        </p:txBody>
      </p:sp>
      <p:sp>
        <p:nvSpPr>
          <p:cNvPr id="3" name="Content Placeholder 2">
            <a:extLst>
              <a:ext uri="{FF2B5EF4-FFF2-40B4-BE49-F238E27FC236}">
                <a16:creationId xmlns:a16="http://schemas.microsoft.com/office/drawing/2014/main" id="{97C0B038-64A6-44DB-949B-3329A3F8693D}"/>
              </a:ext>
            </a:extLst>
          </p:cNvPr>
          <p:cNvSpPr>
            <a:spLocks noGrp="1"/>
          </p:cNvSpPr>
          <p:nvPr>
            <p:ph idx="1"/>
          </p:nvPr>
        </p:nvSpPr>
        <p:spPr/>
        <p:txBody>
          <a:bodyPr>
            <a:normAutofit/>
          </a:bodyPr>
          <a:lstStyle/>
          <a:p>
            <a:r>
              <a:rPr lang="en-GB" sz="2000" b="1" dirty="0"/>
              <a:t>Q Why do JCQ Regulations state that I cannot bring my mobile telephone, watch or earphones into the exam room?</a:t>
            </a:r>
            <a:endParaRPr lang="en-GB" sz="2000" dirty="0"/>
          </a:p>
          <a:p>
            <a:pPr marL="0" indent="0">
              <a:buNone/>
            </a:pPr>
            <a:r>
              <a:rPr lang="en-GB" sz="2000" dirty="0"/>
              <a:t>Being in possession of a mobile phone (or any other electronic communication device, e.g. iPod, watch, earphones), is regarded as cheating and is subject to a severe penalty from the awarding bodies.  The penalties are explained in section 5 of this handbook “</a:t>
            </a:r>
            <a:r>
              <a:rPr lang="en-GB" sz="2000" i="1" dirty="0"/>
              <a:t>Examination and Assessment Malpractice”.</a:t>
            </a:r>
            <a:endParaRPr lang="en-GB" sz="2000" dirty="0"/>
          </a:p>
          <a:p>
            <a:pPr marL="0" indent="0">
              <a:buNone/>
            </a:pPr>
            <a:r>
              <a:rPr lang="en-GB" sz="2000" dirty="0"/>
              <a:t>You </a:t>
            </a:r>
            <a:r>
              <a:rPr lang="en-GB" sz="2000" u="sng" dirty="0"/>
              <a:t>must</a:t>
            </a:r>
            <a:r>
              <a:rPr lang="en-GB" sz="2000" dirty="0"/>
              <a:t> leave these in the containers.</a:t>
            </a:r>
          </a:p>
        </p:txBody>
      </p:sp>
    </p:spTree>
    <p:extLst>
      <p:ext uri="{BB962C8B-B14F-4D97-AF65-F5344CB8AC3E}">
        <p14:creationId xmlns:p14="http://schemas.microsoft.com/office/powerpoint/2010/main" val="410706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9808-61E7-427F-AE1C-0A81ED9B54AA}"/>
              </a:ext>
            </a:extLst>
          </p:cNvPr>
          <p:cNvSpPr>
            <a:spLocks noGrp="1"/>
          </p:cNvSpPr>
          <p:nvPr>
            <p:ph type="ctrTitle"/>
          </p:nvPr>
        </p:nvSpPr>
        <p:spPr/>
        <p:txBody>
          <a:bodyPr/>
          <a:lstStyle/>
          <a:p>
            <a:r>
              <a:rPr lang="en-GB" dirty="0"/>
              <a:t>Information for Candidates </a:t>
            </a:r>
          </a:p>
        </p:txBody>
      </p:sp>
      <p:sp>
        <p:nvSpPr>
          <p:cNvPr id="3" name="Subtitle 2">
            <a:extLst>
              <a:ext uri="{FF2B5EF4-FFF2-40B4-BE49-F238E27FC236}">
                <a16:creationId xmlns:a16="http://schemas.microsoft.com/office/drawing/2014/main" id="{785C6F1C-3DE5-4182-BA92-BCDDD966BF7B}"/>
              </a:ext>
            </a:extLst>
          </p:cNvPr>
          <p:cNvSpPr>
            <a:spLocks noGrp="1"/>
          </p:cNvSpPr>
          <p:nvPr>
            <p:ph type="subTitle" idx="1"/>
          </p:nvPr>
        </p:nvSpPr>
        <p:spPr/>
        <p:txBody>
          <a:bodyPr/>
          <a:lstStyle/>
          <a:p>
            <a:r>
              <a:rPr lang="en-GB" b="0" i="0" dirty="0">
                <a:effectLst/>
                <a:latin typeface="Arial" panose="020B0604020202020204" pitchFamily="34" charset="0"/>
                <a:hlinkClick r:id="rId3"/>
              </a:rPr>
              <a:t>Instructions for Candidates 2023/2024 - YouTube</a:t>
            </a:r>
            <a:endParaRPr lang="en-GB" dirty="0"/>
          </a:p>
        </p:txBody>
      </p:sp>
    </p:spTree>
    <p:extLst>
      <p:ext uri="{BB962C8B-B14F-4D97-AF65-F5344CB8AC3E}">
        <p14:creationId xmlns:p14="http://schemas.microsoft.com/office/powerpoint/2010/main" val="327770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6379F472-CEE3-4C1C-A878-76C8C27B9AB9}"/>
              </a:ext>
            </a:extLst>
          </p:cNvPr>
          <p:cNvGraphicFramePr>
            <a:graphicFrameLocks noChangeAspect="1"/>
          </p:cNvGraphicFramePr>
          <p:nvPr>
            <p:extLst>
              <p:ext uri="{D42A27DB-BD31-4B8C-83A1-F6EECF244321}">
                <p14:modId xmlns:p14="http://schemas.microsoft.com/office/powerpoint/2010/main" val="725159906"/>
              </p:ext>
            </p:extLst>
          </p:nvPr>
        </p:nvGraphicFramePr>
        <p:xfrm>
          <a:off x="1325751" y="107446"/>
          <a:ext cx="4694747" cy="6643107"/>
        </p:xfrm>
        <a:graphic>
          <a:graphicData uri="http://schemas.openxmlformats.org/presentationml/2006/ole">
            <mc:AlternateContent xmlns:mc="http://schemas.openxmlformats.org/markup-compatibility/2006">
              <mc:Choice xmlns:v="urn:schemas-microsoft-com:vml" Requires="v">
                <p:oleObj spid="_x0000_s1031" name="Acrobat Document" r:id="rId3" imgW="5667198" imgH="8020037" progId="Acrobat.Document.DC">
                  <p:embed/>
                </p:oleObj>
              </mc:Choice>
              <mc:Fallback>
                <p:oleObj name="Acrobat Document" r:id="rId3" imgW="5667198" imgH="8020037" progId="Acrobat.Document.DC">
                  <p:embed/>
                  <p:pic>
                    <p:nvPicPr>
                      <p:cNvPr id="0" name=""/>
                      <p:cNvPicPr/>
                      <p:nvPr/>
                    </p:nvPicPr>
                    <p:blipFill>
                      <a:blip r:embed="rId4"/>
                      <a:stretch>
                        <a:fillRect/>
                      </a:stretch>
                    </p:blipFill>
                    <p:spPr>
                      <a:xfrm>
                        <a:off x="1325751" y="107446"/>
                        <a:ext cx="4694747" cy="6643107"/>
                      </a:xfrm>
                      <a:prstGeom prst="rect">
                        <a:avLst/>
                      </a:prstGeom>
                    </p:spPr>
                  </p:pic>
                </p:oleObj>
              </mc:Fallback>
            </mc:AlternateContent>
          </a:graphicData>
        </a:graphic>
      </p:graphicFrame>
    </p:spTree>
    <p:extLst>
      <p:ext uri="{BB962C8B-B14F-4D97-AF65-F5344CB8AC3E}">
        <p14:creationId xmlns:p14="http://schemas.microsoft.com/office/powerpoint/2010/main" val="50914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7BA3022D-8936-47B2-9034-67FD855F10BB}"/>
              </a:ext>
            </a:extLst>
          </p:cNvPr>
          <p:cNvGraphicFramePr>
            <a:graphicFrameLocks noChangeAspect="1"/>
          </p:cNvGraphicFramePr>
          <p:nvPr>
            <p:extLst>
              <p:ext uri="{D42A27DB-BD31-4B8C-83A1-F6EECF244321}">
                <p14:modId xmlns:p14="http://schemas.microsoft.com/office/powerpoint/2010/main" val="3872104483"/>
              </p:ext>
            </p:extLst>
          </p:nvPr>
        </p:nvGraphicFramePr>
        <p:xfrm>
          <a:off x="377767" y="66646"/>
          <a:ext cx="3829050" cy="5418138"/>
        </p:xfrm>
        <a:graphic>
          <a:graphicData uri="http://schemas.openxmlformats.org/presentationml/2006/ole">
            <mc:AlternateContent xmlns:mc="http://schemas.openxmlformats.org/markup-compatibility/2006">
              <mc:Choice xmlns:v="urn:schemas-microsoft-com:vml" Requires="v">
                <p:oleObj spid="_x0000_s2060" name="Acrobat Document" r:id="rId3" imgW="5667198" imgH="8020037" progId="Acrobat.Document.DC">
                  <p:embed/>
                </p:oleObj>
              </mc:Choice>
              <mc:Fallback>
                <p:oleObj name="Acrobat Document" r:id="rId3" imgW="5667198" imgH="8020037" progId="Acrobat.Document.DC">
                  <p:embed/>
                  <p:pic>
                    <p:nvPicPr>
                      <p:cNvPr id="0" name=""/>
                      <p:cNvPicPr/>
                      <p:nvPr/>
                    </p:nvPicPr>
                    <p:blipFill>
                      <a:blip r:embed="rId4"/>
                      <a:stretch>
                        <a:fillRect/>
                      </a:stretch>
                    </p:blipFill>
                    <p:spPr>
                      <a:xfrm>
                        <a:off x="377767" y="66646"/>
                        <a:ext cx="3829050" cy="5418138"/>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91DC3385-5209-4CBC-BFC7-7613A0DAD39D}"/>
              </a:ext>
            </a:extLst>
          </p:cNvPr>
          <p:cNvGraphicFramePr>
            <a:graphicFrameLocks noChangeAspect="1"/>
          </p:cNvGraphicFramePr>
          <p:nvPr>
            <p:extLst>
              <p:ext uri="{D42A27DB-BD31-4B8C-83A1-F6EECF244321}">
                <p14:modId xmlns:p14="http://schemas.microsoft.com/office/powerpoint/2010/main" val="1930703542"/>
              </p:ext>
            </p:extLst>
          </p:nvPr>
        </p:nvGraphicFramePr>
        <p:xfrm>
          <a:off x="4412973" y="66646"/>
          <a:ext cx="3829050" cy="5418137"/>
        </p:xfrm>
        <a:graphic>
          <a:graphicData uri="http://schemas.openxmlformats.org/presentationml/2006/ole">
            <mc:AlternateContent xmlns:mc="http://schemas.openxmlformats.org/markup-compatibility/2006">
              <mc:Choice xmlns:v="urn:schemas-microsoft-com:vml" Requires="v">
                <p:oleObj spid="_x0000_s2061" name="Acrobat Document" r:id="rId5" imgW="5667198" imgH="8020037" progId="Acrobat.Document.DC">
                  <p:embed/>
                </p:oleObj>
              </mc:Choice>
              <mc:Fallback>
                <p:oleObj name="Acrobat Document" r:id="rId5" imgW="5667198" imgH="8020037" progId="Acrobat.Document.DC">
                  <p:embed/>
                  <p:pic>
                    <p:nvPicPr>
                      <p:cNvPr id="0" name=""/>
                      <p:cNvPicPr/>
                      <p:nvPr/>
                    </p:nvPicPr>
                    <p:blipFill>
                      <a:blip r:embed="rId6"/>
                      <a:stretch>
                        <a:fillRect/>
                      </a:stretch>
                    </p:blipFill>
                    <p:spPr>
                      <a:xfrm>
                        <a:off x="4412973" y="66646"/>
                        <a:ext cx="3829050" cy="5418137"/>
                      </a:xfrm>
                      <a:prstGeom prst="rect">
                        <a:avLst/>
                      </a:prstGeom>
                    </p:spPr>
                  </p:pic>
                </p:oleObj>
              </mc:Fallback>
            </mc:AlternateContent>
          </a:graphicData>
        </a:graphic>
      </p:graphicFrame>
    </p:spTree>
    <p:extLst>
      <p:ext uri="{BB962C8B-B14F-4D97-AF65-F5344CB8AC3E}">
        <p14:creationId xmlns:p14="http://schemas.microsoft.com/office/powerpoint/2010/main" val="3548795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0554-063D-45B7-BA52-E81D078209A1}"/>
              </a:ext>
            </a:extLst>
          </p:cNvPr>
          <p:cNvSpPr>
            <a:spLocks noGrp="1"/>
          </p:cNvSpPr>
          <p:nvPr>
            <p:ph type="title"/>
          </p:nvPr>
        </p:nvSpPr>
        <p:spPr/>
        <p:txBody>
          <a:bodyPr/>
          <a:lstStyle/>
          <a:p>
            <a:r>
              <a:rPr lang="en-GB" dirty="0"/>
              <a:t>Containers &amp; Exam Starts</a:t>
            </a:r>
          </a:p>
        </p:txBody>
      </p:sp>
      <p:sp>
        <p:nvSpPr>
          <p:cNvPr id="3" name="Content Placeholder 2">
            <a:extLst>
              <a:ext uri="{FF2B5EF4-FFF2-40B4-BE49-F238E27FC236}">
                <a16:creationId xmlns:a16="http://schemas.microsoft.com/office/drawing/2014/main" id="{768359D2-CF3F-4B3B-8EAD-F3FF51C4F337}"/>
              </a:ext>
            </a:extLst>
          </p:cNvPr>
          <p:cNvSpPr>
            <a:spLocks noGrp="1"/>
          </p:cNvSpPr>
          <p:nvPr>
            <p:ph idx="1"/>
          </p:nvPr>
        </p:nvSpPr>
        <p:spPr/>
        <p:txBody>
          <a:bodyPr>
            <a:normAutofit/>
          </a:bodyPr>
          <a:lstStyle/>
          <a:p>
            <a:r>
              <a:rPr lang="en-GB" sz="2000" dirty="0"/>
              <a:t>Please go to your tutor to be marked in at tutor time for morning exams. For afternoon exams, please arrive at the containers at 1:10PM to give plenty of time to get to your exam room.  </a:t>
            </a:r>
          </a:p>
          <a:p>
            <a:r>
              <a:rPr lang="en-GB" sz="2000" dirty="0"/>
              <a:t>Get ready to put your belongings in the container. This means getting your pencil case and water ready so you can help speed the process up of storing bags.</a:t>
            </a:r>
          </a:p>
          <a:p>
            <a:r>
              <a:rPr lang="en-GB" sz="2000" dirty="0"/>
              <a:t>Exams need to start </a:t>
            </a:r>
            <a:r>
              <a:rPr lang="en-GB" sz="2000" dirty="0">
                <a:solidFill>
                  <a:srgbClr val="FF0000"/>
                </a:solidFill>
              </a:rPr>
              <a:t>promptly</a:t>
            </a:r>
            <a:r>
              <a:rPr lang="en-GB" sz="2000" dirty="0"/>
              <a:t> at the time stated on your exam timetable, therefore you </a:t>
            </a:r>
            <a:r>
              <a:rPr lang="en-GB" sz="2000" b="1" dirty="0">
                <a:solidFill>
                  <a:srgbClr val="FF0000"/>
                </a:solidFill>
              </a:rPr>
              <a:t>must</a:t>
            </a:r>
            <a:r>
              <a:rPr lang="en-GB" sz="2000" dirty="0"/>
              <a:t> be at your exam room waiting quietly 10 minutes before the start of the exam to enable a smooth start.</a:t>
            </a:r>
          </a:p>
          <a:p>
            <a:r>
              <a:rPr lang="en-GB" sz="2000" dirty="0"/>
              <a:t>Ensure your pockets are </a:t>
            </a:r>
            <a:r>
              <a:rPr lang="en-GB" sz="2000" u="sng" dirty="0"/>
              <a:t>completely empty </a:t>
            </a:r>
            <a:r>
              <a:rPr lang="en-GB" sz="2000" dirty="0"/>
              <a:t>before going to your exam rooms.</a:t>
            </a:r>
          </a:p>
        </p:txBody>
      </p:sp>
    </p:spTree>
    <p:extLst>
      <p:ext uri="{BB962C8B-B14F-4D97-AF65-F5344CB8AC3E}">
        <p14:creationId xmlns:p14="http://schemas.microsoft.com/office/powerpoint/2010/main" val="183441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D29B-B931-4AA0-B019-50CD7800BAD0}"/>
              </a:ext>
            </a:extLst>
          </p:cNvPr>
          <p:cNvSpPr>
            <a:spLocks noGrp="1"/>
          </p:cNvSpPr>
          <p:nvPr>
            <p:ph type="title"/>
          </p:nvPr>
        </p:nvSpPr>
        <p:spPr/>
        <p:txBody>
          <a:bodyPr/>
          <a:lstStyle/>
          <a:p>
            <a:r>
              <a:rPr lang="en-GB" dirty="0"/>
              <a:t>Frequently Asked Questions</a:t>
            </a:r>
          </a:p>
        </p:txBody>
      </p:sp>
      <p:sp>
        <p:nvSpPr>
          <p:cNvPr id="3" name="Content Placeholder 2">
            <a:extLst>
              <a:ext uri="{FF2B5EF4-FFF2-40B4-BE49-F238E27FC236}">
                <a16:creationId xmlns:a16="http://schemas.microsoft.com/office/drawing/2014/main" id="{97C0B038-64A6-44DB-949B-3329A3F8693D}"/>
              </a:ext>
            </a:extLst>
          </p:cNvPr>
          <p:cNvSpPr>
            <a:spLocks noGrp="1"/>
          </p:cNvSpPr>
          <p:nvPr>
            <p:ph idx="1"/>
          </p:nvPr>
        </p:nvSpPr>
        <p:spPr>
          <a:xfrm>
            <a:off x="355835" y="1608665"/>
            <a:ext cx="9601196" cy="3318936"/>
          </a:xfrm>
        </p:spPr>
        <p:txBody>
          <a:bodyPr>
            <a:noAutofit/>
          </a:bodyPr>
          <a:lstStyle/>
          <a:p>
            <a:pPr marL="0" indent="0">
              <a:buNone/>
            </a:pPr>
            <a:r>
              <a:rPr lang="en-GB" sz="2000" b="1" dirty="0"/>
              <a:t>Q  What equipment should I bring for my exams?</a:t>
            </a:r>
            <a:endParaRPr lang="en-GB" sz="2000" dirty="0"/>
          </a:p>
          <a:p>
            <a:r>
              <a:rPr lang="en-GB" sz="2000" dirty="0"/>
              <a:t>You must have a clear pencil case</a:t>
            </a:r>
          </a:p>
          <a:p>
            <a:r>
              <a:rPr lang="en-GB" sz="2000" dirty="0"/>
              <a:t>For all exams you should bring </a:t>
            </a:r>
            <a:r>
              <a:rPr lang="en-GB" sz="2000" b="1" u="sng" dirty="0"/>
              <a:t>at least</a:t>
            </a:r>
            <a:r>
              <a:rPr lang="en-GB" sz="2000" dirty="0"/>
              <a:t> 2 pens (black ink only- No gel pens)</a:t>
            </a:r>
          </a:p>
          <a:p>
            <a:r>
              <a:rPr lang="en-GB" sz="2000" dirty="0"/>
              <a:t>For some exams you will need a calculator (lid removed), a ruler (marked with cm and mm), a pencil sharpener and a rubber, a pair of compasses, a protractor and coloured pencils.</a:t>
            </a:r>
          </a:p>
          <a:p>
            <a:r>
              <a:rPr lang="en-GB" sz="2000" dirty="0"/>
              <a:t>You are responsible for providing your own equipment for examinations.  You must not attempt to borrow equipment from another candidate during the examination.</a:t>
            </a:r>
          </a:p>
          <a:p>
            <a:r>
              <a:rPr lang="en-GB" sz="2000" dirty="0"/>
              <a:t>Candidates may bring a drink to their examinations but this </a:t>
            </a:r>
            <a:r>
              <a:rPr lang="en-GB" sz="2000" b="1" u="sng" dirty="0"/>
              <a:t>must be water </a:t>
            </a:r>
            <a:r>
              <a:rPr lang="en-GB" sz="2000" dirty="0"/>
              <a:t>and has to be in a clear plastic bottle without branding or any printing on. All labels must be removed. </a:t>
            </a:r>
            <a:endParaRPr lang="en-GB" sz="2000" b="1" dirty="0"/>
          </a:p>
        </p:txBody>
      </p:sp>
    </p:spTree>
    <p:extLst>
      <p:ext uri="{BB962C8B-B14F-4D97-AF65-F5344CB8AC3E}">
        <p14:creationId xmlns:p14="http://schemas.microsoft.com/office/powerpoint/2010/main" val="2383707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D29B-B931-4AA0-B019-50CD7800BAD0}"/>
              </a:ext>
            </a:extLst>
          </p:cNvPr>
          <p:cNvSpPr>
            <a:spLocks noGrp="1"/>
          </p:cNvSpPr>
          <p:nvPr>
            <p:ph type="title"/>
          </p:nvPr>
        </p:nvSpPr>
        <p:spPr/>
        <p:txBody>
          <a:bodyPr/>
          <a:lstStyle/>
          <a:p>
            <a:r>
              <a:rPr lang="en-GB" dirty="0"/>
              <a:t>Frequently Asked Questions</a:t>
            </a:r>
          </a:p>
        </p:txBody>
      </p:sp>
      <p:sp>
        <p:nvSpPr>
          <p:cNvPr id="3" name="Content Placeholder 2">
            <a:extLst>
              <a:ext uri="{FF2B5EF4-FFF2-40B4-BE49-F238E27FC236}">
                <a16:creationId xmlns:a16="http://schemas.microsoft.com/office/drawing/2014/main" id="{97C0B038-64A6-44DB-949B-3329A3F8693D}"/>
              </a:ext>
            </a:extLst>
          </p:cNvPr>
          <p:cNvSpPr>
            <a:spLocks noGrp="1"/>
          </p:cNvSpPr>
          <p:nvPr>
            <p:ph idx="1"/>
          </p:nvPr>
        </p:nvSpPr>
        <p:spPr>
          <a:xfrm>
            <a:off x="610222" y="1690805"/>
            <a:ext cx="8596668" cy="3880773"/>
          </a:xfrm>
        </p:spPr>
        <p:txBody>
          <a:bodyPr>
            <a:normAutofit/>
          </a:bodyPr>
          <a:lstStyle/>
          <a:p>
            <a:pPr marL="0" indent="0">
              <a:buNone/>
            </a:pPr>
            <a:r>
              <a:rPr lang="en-GB" sz="2000" b="1" dirty="0"/>
              <a:t>Q What do I do if I have an accident or if I am ill before the exam?</a:t>
            </a:r>
            <a:endParaRPr lang="en-GB" sz="2000" dirty="0"/>
          </a:p>
          <a:p>
            <a:r>
              <a:rPr lang="en-GB" sz="2000" dirty="0"/>
              <a:t>Inform Mrs Hulbert by ringing reception at the earliest possible point so that we can help or advise you.  In the case of an accident that means you are unable to write, it may be possible to provide you with a scribe to write your answers but we will need as much prior notice as possible.  You will also need to obtain medical evidence (from your GP or hospital).</a:t>
            </a:r>
          </a:p>
          <a:p>
            <a:pPr marL="0" indent="0">
              <a:buNone/>
            </a:pPr>
            <a:r>
              <a:rPr lang="en-GB" sz="2000" b="1" dirty="0"/>
              <a:t>Q What do I do if I feel ill during the exam?</a:t>
            </a:r>
            <a:endParaRPr lang="en-GB" sz="2000" dirty="0"/>
          </a:p>
          <a:p>
            <a:r>
              <a:rPr lang="en-GB" sz="2000" dirty="0"/>
              <a:t>Put your hand up and an invigilator will assist you.  You should inform an invigilator if you feel ill before or during an exam and you feel this may have affected your performance.</a:t>
            </a:r>
          </a:p>
          <a:p>
            <a:pPr marL="0" indent="0">
              <a:buNone/>
            </a:pPr>
            <a:endParaRPr lang="en-GB" sz="2000" dirty="0"/>
          </a:p>
        </p:txBody>
      </p:sp>
    </p:spTree>
    <p:extLst>
      <p:ext uri="{BB962C8B-B14F-4D97-AF65-F5344CB8AC3E}">
        <p14:creationId xmlns:p14="http://schemas.microsoft.com/office/powerpoint/2010/main" val="4258639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D29B-B931-4AA0-B019-50CD7800BAD0}"/>
              </a:ext>
            </a:extLst>
          </p:cNvPr>
          <p:cNvSpPr>
            <a:spLocks noGrp="1"/>
          </p:cNvSpPr>
          <p:nvPr>
            <p:ph type="title"/>
          </p:nvPr>
        </p:nvSpPr>
        <p:spPr/>
        <p:txBody>
          <a:bodyPr/>
          <a:lstStyle/>
          <a:p>
            <a:r>
              <a:rPr lang="en-GB" dirty="0"/>
              <a:t>Frequently Asked Questions</a:t>
            </a:r>
          </a:p>
        </p:txBody>
      </p:sp>
      <p:sp>
        <p:nvSpPr>
          <p:cNvPr id="3" name="Content Placeholder 2">
            <a:extLst>
              <a:ext uri="{FF2B5EF4-FFF2-40B4-BE49-F238E27FC236}">
                <a16:creationId xmlns:a16="http://schemas.microsoft.com/office/drawing/2014/main" id="{97C0B038-64A6-44DB-949B-3329A3F8693D}"/>
              </a:ext>
            </a:extLst>
          </p:cNvPr>
          <p:cNvSpPr>
            <a:spLocks noGrp="1"/>
          </p:cNvSpPr>
          <p:nvPr>
            <p:ph idx="1"/>
          </p:nvPr>
        </p:nvSpPr>
        <p:spPr>
          <a:xfrm>
            <a:off x="606313" y="1405987"/>
            <a:ext cx="8596668" cy="4994813"/>
          </a:xfrm>
        </p:spPr>
        <p:txBody>
          <a:bodyPr>
            <a:normAutofit fontScale="92500" lnSpcReduction="10000"/>
          </a:bodyPr>
          <a:lstStyle/>
          <a:p>
            <a:pPr marL="0" indent="0">
              <a:buNone/>
            </a:pPr>
            <a:r>
              <a:rPr lang="en-GB" sz="2200" b="1" dirty="0"/>
              <a:t>Q If I miss the examination can I take it on another day?</a:t>
            </a:r>
            <a:endParaRPr lang="en-GB" sz="2200" dirty="0"/>
          </a:p>
          <a:p>
            <a:r>
              <a:rPr lang="en-GB" sz="2200" dirty="0"/>
              <a:t>No.  Timetables are regulated by the Examination Boards and you must attend on the given date and time.</a:t>
            </a:r>
          </a:p>
          <a:p>
            <a:pPr marL="0" indent="0">
              <a:buNone/>
            </a:pPr>
            <a:r>
              <a:rPr lang="en-GB" sz="2200" b="1" dirty="0"/>
              <a:t>Q Do I have to wear school uniform?</a:t>
            </a:r>
            <a:endParaRPr lang="en-GB" sz="2200" dirty="0"/>
          </a:p>
          <a:p>
            <a:r>
              <a:rPr lang="en-GB" sz="2200" dirty="0"/>
              <a:t>Yes.  Normal school regulations apply to uniform, hair, jewellery, make-up etc.</a:t>
            </a:r>
          </a:p>
          <a:p>
            <a:pPr marL="0" indent="0">
              <a:buNone/>
            </a:pPr>
            <a:r>
              <a:rPr lang="en-GB" sz="2200" b="1" dirty="0"/>
              <a:t>Q  May I go to the toilet during the exam?</a:t>
            </a:r>
            <a:endParaRPr lang="en-GB" sz="2200" dirty="0"/>
          </a:p>
          <a:p>
            <a:r>
              <a:rPr lang="en-GB" sz="2200" dirty="0"/>
              <a:t>You should avoid doing so as it disrupts your ‘flow’ and also disturbs others.  You should only do so if it is absolutely necessary.  You will be escorted by an invigilator and will not be allowed any extra time.  Only one candidate can leave the examination room to go to the toilet at any time.</a:t>
            </a:r>
          </a:p>
          <a:p>
            <a:pPr marL="0" indent="0">
              <a:buNone/>
            </a:pPr>
            <a:r>
              <a:rPr lang="en-GB" sz="2200" b="1" dirty="0"/>
              <a:t>Q I have a timetable clash and have questions, who do I speak to?</a:t>
            </a:r>
            <a:endParaRPr lang="en-GB" sz="2200" dirty="0"/>
          </a:p>
          <a:p>
            <a:r>
              <a:rPr lang="en-GB" sz="2200" dirty="0"/>
              <a:t>Please go to reception to speak to Mrs Hulbert before the GCSEs start. </a:t>
            </a:r>
          </a:p>
          <a:p>
            <a:endParaRPr lang="en-GB" sz="2200" dirty="0"/>
          </a:p>
          <a:p>
            <a:pPr marL="0" indent="0">
              <a:buNone/>
            </a:pPr>
            <a:endParaRPr lang="en-GB" sz="2200" dirty="0"/>
          </a:p>
          <a:p>
            <a:pPr marL="0" indent="0">
              <a:buNone/>
            </a:pPr>
            <a:endParaRPr lang="en-GB" sz="2200" dirty="0"/>
          </a:p>
          <a:p>
            <a:pPr marL="0" indent="0">
              <a:buNone/>
            </a:pPr>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41154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D29B-B931-4AA0-B019-50CD7800BAD0}"/>
              </a:ext>
            </a:extLst>
          </p:cNvPr>
          <p:cNvSpPr>
            <a:spLocks noGrp="1"/>
          </p:cNvSpPr>
          <p:nvPr>
            <p:ph type="title"/>
          </p:nvPr>
        </p:nvSpPr>
        <p:spPr/>
        <p:txBody>
          <a:bodyPr/>
          <a:lstStyle/>
          <a:p>
            <a:r>
              <a:rPr lang="en-GB" dirty="0"/>
              <a:t>Frequently Asked Questions</a:t>
            </a:r>
          </a:p>
        </p:txBody>
      </p:sp>
      <p:sp>
        <p:nvSpPr>
          <p:cNvPr id="3" name="Content Placeholder 2">
            <a:extLst>
              <a:ext uri="{FF2B5EF4-FFF2-40B4-BE49-F238E27FC236}">
                <a16:creationId xmlns:a16="http://schemas.microsoft.com/office/drawing/2014/main" id="{97C0B038-64A6-44DB-949B-3329A3F8693D}"/>
              </a:ext>
            </a:extLst>
          </p:cNvPr>
          <p:cNvSpPr>
            <a:spLocks noGrp="1"/>
          </p:cNvSpPr>
          <p:nvPr>
            <p:ph idx="1"/>
          </p:nvPr>
        </p:nvSpPr>
        <p:spPr>
          <a:xfrm>
            <a:off x="677334" y="1379355"/>
            <a:ext cx="8596668" cy="3880773"/>
          </a:xfrm>
        </p:spPr>
        <p:txBody>
          <a:bodyPr>
            <a:normAutofit fontScale="92500" lnSpcReduction="10000"/>
          </a:bodyPr>
          <a:lstStyle/>
          <a:p>
            <a:pPr marL="0" indent="0">
              <a:buNone/>
            </a:pPr>
            <a:r>
              <a:rPr lang="en-GB" sz="2200" dirty="0"/>
              <a:t>Q </a:t>
            </a:r>
            <a:r>
              <a:rPr lang="en-GB" sz="2200" b="1" dirty="0"/>
              <a:t>Can I leave the exam early?</a:t>
            </a:r>
            <a:endParaRPr lang="en-GB" sz="2200" dirty="0"/>
          </a:p>
          <a:p>
            <a:r>
              <a:rPr lang="en-GB" sz="2200" dirty="0"/>
              <a:t>No - It is not the school’s policy to allow candidates to leave the examination room early, as this is disruptive to other candidates. Candidates must leave the examination room in a quiet orderly fashion at the end of the exam, showing consideration to other candidates who may still be taking a longer exam. Candidates entitled to extra time must remain in the examination room for the full duration of the examination, including extra time.</a:t>
            </a:r>
          </a:p>
          <a:p>
            <a:pPr marL="0" indent="0" algn="ctr">
              <a:buNone/>
            </a:pPr>
            <a:r>
              <a:rPr lang="en-GB" sz="2200" dirty="0">
                <a:highlight>
                  <a:srgbClr val="FFFF00"/>
                </a:highlight>
              </a:rPr>
              <a:t>Remember, you are in exam conditions until you have completely left the exam room. You must be silent until you have completely exited the exam room as failure to do so could result in your disqualification of the exam.</a:t>
            </a:r>
          </a:p>
          <a:p>
            <a:pPr marL="0" indent="0">
              <a:buNone/>
            </a:pPr>
            <a:endParaRPr lang="en-GB" dirty="0"/>
          </a:p>
        </p:txBody>
      </p:sp>
    </p:spTree>
    <p:extLst>
      <p:ext uri="{BB962C8B-B14F-4D97-AF65-F5344CB8AC3E}">
        <p14:creationId xmlns:p14="http://schemas.microsoft.com/office/powerpoint/2010/main" val="32159584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4315</TotalTime>
  <Words>810</Words>
  <Application>Microsoft Office PowerPoint</Application>
  <PresentationFormat>Widescreen</PresentationFormat>
  <Paragraphs>43</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Trebuchet MS</vt:lpstr>
      <vt:lpstr>Wingdings 3</vt:lpstr>
      <vt:lpstr>Facet</vt:lpstr>
      <vt:lpstr>Adobe Acrobat Document</vt:lpstr>
      <vt:lpstr>Exams 2024</vt:lpstr>
      <vt:lpstr>Information for Candidates </vt:lpstr>
      <vt:lpstr>PowerPoint Presentation</vt:lpstr>
      <vt:lpstr>PowerPoint Presentation</vt:lpstr>
      <vt:lpstr>Containers &amp; Exam Starts</vt:lpstr>
      <vt:lpstr>Frequently Asked Questions</vt:lpstr>
      <vt:lpstr>Frequently Asked Questions</vt:lpstr>
      <vt:lpstr>Frequently Asked Questions</vt:lpstr>
      <vt:lpstr>Frequently Asked Questions</vt:lpstr>
      <vt:lpstr>Frequently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Exams 2023</dc:title>
  <dc:creator>Victoria Hulbert</dc:creator>
  <cp:lastModifiedBy>Victoria Hulbert</cp:lastModifiedBy>
  <cp:revision>13</cp:revision>
  <dcterms:created xsi:type="dcterms:W3CDTF">2023-05-06T18:49:07Z</dcterms:created>
  <dcterms:modified xsi:type="dcterms:W3CDTF">2024-04-29T11:05:20Z</dcterms:modified>
</cp:coreProperties>
</file>